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0" r:id="rId2"/>
    <p:sldId id="260" r:id="rId3"/>
    <p:sldId id="311" r:id="rId4"/>
    <p:sldId id="300" r:id="rId5"/>
    <p:sldId id="354" r:id="rId6"/>
    <p:sldId id="264" r:id="rId7"/>
    <p:sldId id="355" r:id="rId8"/>
    <p:sldId id="293" r:id="rId9"/>
    <p:sldId id="294" r:id="rId10"/>
    <p:sldId id="301" r:id="rId11"/>
    <p:sldId id="314" r:id="rId12"/>
    <p:sldId id="356" r:id="rId13"/>
    <p:sldId id="273" r:id="rId14"/>
    <p:sldId id="275" r:id="rId15"/>
    <p:sldId id="357" r:id="rId16"/>
    <p:sldId id="303" r:id="rId17"/>
    <p:sldId id="278" r:id="rId18"/>
    <p:sldId id="318" r:id="rId19"/>
    <p:sldId id="360" r:id="rId20"/>
    <p:sldId id="361" r:id="rId21"/>
    <p:sldId id="331" r:id="rId22"/>
    <p:sldId id="305" r:id="rId23"/>
    <p:sldId id="362" r:id="rId24"/>
    <p:sldId id="359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5050"/>
    <a:srgbClr val="CC0000"/>
    <a:srgbClr val="0000CC"/>
    <a:srgbClr val="006600"/>
    <a:srgbClr val="663300"/>
    <a:srgbClr val="CC00CC"/>
    <a:srgbClr val="FF00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283B4-4FE0-4872-B685-B38A1479EC3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DA540-68D9-4C8C-B0EF-A79EE9E079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6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47BBA-238D-4889-8A5B-13EAFB443C7D}" type="slidenum">
              <a:rPr lang="en-US"/>
              <a:pPr/>
              <a:t>10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5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37BB-F9E2-40EB-9F1E-6727958E4671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4EC-7242-4138-B8F6-72BB587BA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9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37BB-F9E2-40EB-9F1E-6727958E4671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4EC-7242-4138-B8F6-72BB587BA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7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37BB-F9E2-40EB-9F1E-6727958E4671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4EC-7242-4138-B8F6-72BB587BA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8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37BB-F9E2-40EB-9F1E-6727958E4671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4EC-7242-4138-B8F6-72BB587BA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9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37BB-F9E2-40EB-9F1E-6727958E4671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4EC-7242-4138-B8F6-72BB587BA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1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37BB-F9E2-40EB-9F1E-6727958E4671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4EC-7242-4138-B8F6-72BB587BA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5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37BB-F9E2-40EB-9F1E-6727958E4671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4EC-7242-4138-B8F6-72BB587BA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4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37BB-F9E2-40EB-9F1E-6727958E4671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4EC-7242-4138-B8F6-72BB587BA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5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37BB-F9E2-40EB-9F1E-6727958E4671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4EC-7242-4138-B8F6-72BB587BA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9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37BB-F9E2-40EB-9F1E-6727958E4671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4EC-7242-4138-B8F6-72BB587BA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3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37BB-F9E2-40EB-9F1E-6727958E4671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4EC-7242-4138-B8F6-72BB587BA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6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A37BB-F9E2-40EB-9F1E-6727958E4671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104EC-7242-4138-B8F6-72BB587BA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9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D:\Local%20Settings\ClipArt\Anhdong\Nguoi_vat\ag00355_.gif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Local%20Settings\ClipArt\Anhdong\Nguoi_vat\ag00355_.gif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D:\Local%20Settings\ClipArt\Anhdong\Nguoi_vat\ag00355_.gif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sc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81400" y="579120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33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76800" y="83820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724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90800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65218" y="1515804"/>
            <a:ext cx="8207214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Chương V</a:t>
            </a:r>
          </a:p>
          <a:p>
            <a:pPr algn="ctr"/>
            <a:r>
              <a:rPr lang="vi-VN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 VIỆT Ở CÁC THẾ KỈ XVI – XVIII</a:t>
            </a:r>
          </a:p>
          <a:p>
            <a:pPr algn="ctr"/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22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 SUY YẾU CỦA NHÀ NƯỚC PHONG KIẾN TẬP QUYỀN </a:t>
            </a:r>
          </a:p>
          <a:p>
            <a:pPr algn="ctr"/>
            <a:r>
              <a:rPr lang="vi-VN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thế kỷ XVI- XVIII)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533400"/>
            <a:ext cx="7197725" cy="554038"/>
          </a:xfrm>
          <a:prstGeom prst="rect">
            <a:avLst/>
          </a:prstGeom>
          <a:solidFill>
            <a:srgbClr val="CC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vi-VN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ĐÔ THỊ VIỆT HƯNG 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4340123" y="5818212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Thu Hiền </a:t>
            </a:r>
            <a:endParaRPr lang="vi-VN" altLang="en-US" sz="2400" b="1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81000" y="76200"/>
            <a:ext cx="845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28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Nguồn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ảnh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minh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họa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lấy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từ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“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Lịch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sử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Việt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Nam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bằng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”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Trần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Bạch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Đằng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Nhà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xuất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bản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trẻ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6" name="Picture 4" descr="SAM_09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219200" y="6065838"/>
            <a:ext cx="5562600" cy="487362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Minh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họa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cảnh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vua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quan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ăn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chơi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sa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đọa</a:t>
            </a:r>
            <a:endParaRPr lang="en-US" sz="24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8" name="Picture 6" descr="SAM_09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600200" y="6065838"/>
            <a:ext cx="5562600" cy="487362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Minh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họa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cảnh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vua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quan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ăn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chơi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sa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đọa</a:t>
            </a:r>
            <a:endParaRPr lang="en-US" sz="24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" name="Picture 19" descr="SAM_09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763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62000" y="6324600"/>
            <a:ext cx="7543800" cy="411163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Minh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họa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cảnh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xây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dựng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đền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đài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cung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điện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tốn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kém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...</a:t>
            </a:r>
          </a:p>
        </p:txBody>
      </p:sp>
      <p:pic>
        <p:nvPicPr>
          <p:cNvPr id="22" name="Picture 7" descr="SAM_096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799"/>
            <a:ext cx="8763000" cy="564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1143000" y="6294438"/>
            <a:ext cx="6705600" cy="411162"/>
          </a:xfrm>
          <a:prstGeom prst="rect">
            <a:avLst/>
          </a:prstGeom>
          <a:solidFill>
            <a:srgbClr val="663300"/>
          </a:solidFill>
          <a:ln>
            <a:solidFill>
              <a:srgbClr val="0000CC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Minh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họa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nội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bộ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triều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đình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“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chia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bè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kéo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cánh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”…</a:t>
            </a:r>
          </a:p>
        </p:txBody>
      </p:sp>
      <p:pic>
        <p:nvPicPr>
          <p:cNvPr id="24" name="Picture 9" descr="SAM_096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39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381000" y="6294438"/>
            <a:ext cx="8229600" cy="487362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Minh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họa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giết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hại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công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thần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dưới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triều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vua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Lê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Uy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Mục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en-US" sz="24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81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nh v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886200" cy="3581400"/>
          </a:xfrm>
          <a:prstGeom prst="rect">
            <a:avLst/>
          </a:prstGeom>
          <a:noFill/>
          <a:ln w="3810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029200" y="4019490"/>
            <a:ext cx="4038600" cy="400110"/>
          </a:xfrm>
          <a:prstGeom prst="rect">
            <a:avLst/>
          </a:prstGeom>
          <a:ln w="9525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2" descr="ANd9GcRM7Cl9netUBeQk-BCy-R-2OaNFSgjY7dfkFhD2yj7__DKaeuOQ2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648200" cy="3581400"/>
          </a:xfrm>
          <a:prstGeom prst="rect">
            <a:avLst/>
          </a:prstGeom>
          <a:noFill/>
          <a:ln w="3810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09600" y="4019490"/>
            <a:ext cx="4038600" cy="400110"/>
          </a:xfrm>
          <a:prstGeom prst="rect">
            <a:avLst/>
          </a:prstGeom>
          <a:ln w="63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endParaRPr lang="en-US" sz="2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953000"/>
            <a:ext cx="8382000" cy="1077218"/>
          </a:xfrm>
          <a:prstGeom prst="rect">
            <a:avLst/>
          </a:prstGeom>
          <a:solidFill>
            <a:srgbClr val="CC0000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XVI 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4678" y="4724400"/>
            <a:ext cx="8686800" cy="18158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8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XVI: 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8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336" y="17659"/>
            <a:ext cx="541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4780457" y="838200"/>
            <a:ext cx="20143" cy="620405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9390" y="540880"/>
            <a:ext cx="8206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Phong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trào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nghĩa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nông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kỉ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XVI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994443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Nguyên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00600" y="1002546"/>
            <a:ext cx="4343400" cy="1200329"/>
          </a:xfrm>
          <a:prstGeom prst="rect">
            <a:avLst/>
          </a:prstGeom>
          <a:solidFill>
            <a:srgbClr val="CC00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Nhân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khi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triều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đình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rối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loạn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quan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lại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ở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địa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phương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đã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làm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?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0458" y="2202875"/>
            <a:ext cx="4386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9744" y="4213734"/>
            <a:ext cx="4334256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Sự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suy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yếu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triều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đình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Lê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làm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đời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sống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nhân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dân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ta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như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  <a:endParaRPr lang="en-US" sz="2400" b="1" i="1" dirty="0">
              <a:solidFill>
                <a:srgbClr val="0000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27039" y="1408615"/>
            <a:ext cx="4749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 sống nhân dân,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nhất là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 dân,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lâm vào cảnh khốn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5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0" grpId="0"/>
      <p:bldP spid="10" grpId="1"/>
      <p:bldP spid="12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812" y="6142038"/>
            <a:ext cx="2744788" cy="411162"/>
          </a:xfrm>
        </p:spPr>
        <p:txBody>
          <a:bodyPr>
            <a:noAutofit/>
          </a:bodyPr>
          <a:lstStyle/>
          <a:p>
            <a:r>
              <a:rPr lang="en-US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endParaRPr lang="en-US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3" descr="han h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838"/>
            <a:ext cx="4166398" cy="5715000"/>
          </a:xfrm>
          <a:prstGeom prst="rect">
            <a:avLst/>
          </a:prstGeom>
          <a:noFill/>
          <a:ln w="28575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6142038"/>
            <a:ext cx="4041775" cy="411162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endParaRPr lang="en-US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838"/>
            <a:ext cx="4267200" cy="5715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>
            <a:solidFill>
              <a:srgbClr val="0000CC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7724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14400"/>
            <a:ext cx="7848600" cy="304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1512,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to.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1517,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thây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trấn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(Bắc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4191000"/>
            <a:ext cx="69342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TK XVI?</a:t>
            </a:r>
            <a:endParaRPr lang="en-US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41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5"/>
          <p:cNvSpPr>
            <a:spLocks noChangeShapeType="1"/>
          </p:cNvSpPr>
          <p:nvPr/>
        </p:nvSpPr>
        <p:spPr bwMode="auto">
          <a:xfrm flipH="1">
            <a:off x="4800599" y="685800"/>
            <a:ext cx="18697" cy="635645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61474" y="1399878"/>
            <a:ext cx="434789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</a:t>
            </a:r>
            <a:r>
              <a:rPr lang="pt-BR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của nhân dân đối với giai cấp thống trị như thế nào?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572" y="1803086"/>
            <a:ext cx="375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</a:rPr>
              <a:t>Mâu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thuẫn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</a:rPr>
              <a:t> gay </a:t>
            </a:r>
            <a:r>
              <a:rPr lang="en-US" sz="2400" dirty="0" err="1">
                <a:latin typeface="Times New Roman" pitchFamily="18" charset="0"/>
              </a:rPr>
              <a:t>gắt</a:t>
            </a:r>
            <a:r>
              <a:rPr lang="en-US" b="1" dirty="0">
                <a:latin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162" y="2172418"/>
            <a:ext cx="1766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Diễn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biến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47162" y="109271"/>
            <a:ext cx="8206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Phong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trào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nghĩa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nông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kỉ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XVI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6372" y="562834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Nguyên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733" y="977006"/>
            <a:ext cx="4749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 sống nhân dân,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nhất là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 dân,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lâm vào cảnh khốn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20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1416"/>
            <a:ext cx="5410200" cy="6246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t="227"/>
          <a:stretch>
            <a:fillRect/>
          </a:stretch>
        </p:blipFill>
        <p:spPr bwMode="auto">
          <a:xfrm>
            <a:off x="1828800" y="151416"/>
            <a:ext cx="5410200" cy="619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2" name="Line 20"/>
          <p:cNvSpPr>
            <a:spLocks noChangeShapeType="1"/>
          </p:cNvSpPr>
          <p:nvPr/>
        </p:nvSpPr>
        <p:spPr bwMode="auto">
          <a:xfrm>
            <a:off x="1828800" y="306388"/>
            <a:ext cx="0" cy="6246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Rectangle 21"/>
          <p:cNvSpPr>
            <a:spLocks noChangeArrowheads="1"/>
          </p:cNvSpPr>
          <p:nvPr/>
        </p:nvSpPr>
        <p:spPr bwMode="auto">
          <a:xfrm>
            <a:off x="609600" y="6400234"/>
            <a:ext cx="7315200" cy="35597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Lược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đồ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phong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trào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nông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dân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khởi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nghĩa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kỉ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XVI</a:t>
            </a:r>
          </a:p>
        </p:txBody>
      </p:sp>
      <p:pic>
        <p:nvPicPr>
          <p:cNvPr id="10254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32" y="952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15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344" y="936523"/>
            <a:ext cx="1544856" cy="273921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7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02811"/>
            <a:ext cx="5410200" cy="6246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t="227"/>
          <a:stretch>
            <a:fillRect/>
          </a:stretch>
        </p:blipFill>
        <p:spPr bwMode="auto">
          <a:xfrm>
            <a:off x="1828800" y="76200"/>
            <a:ext cx="5410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1905000" y="1600200"/>
            <a:ext cx="1143000" cy="457200"/>
          </a:xfrm>
          <a:prstGeom prst="wedgeRectCallout">
            <a:avLst>
              <a:gd name="adj1" fmla="val 58194"/>
              <a:gd name="adj2" fmla="val -145139"/>
            </a:avLst>
          </a:prstGeom>
          <a:solidFill>
            <a:srgbClr val="BBE0E3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1600" b="1" dirty="0" smtClean="0">
                <a:solidFill>
                  <a:srgbClr val="000099"/>
                </a:solidFill>
                <a:latin typeface="VNI-Times" pitchFamily="2" charset="0"/>
              </a:rPr>
              <a:t>                          </a:t>
            </a:r>
            <a:r>
              <a:rPr lang="en-US" sz="1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1511</a:t>
            </a:r>
            <a:endParaRPr lang="en-US" sz="1400" b="1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3200400" y="1830388"/>
            <a:ext cx="1066800" cy="531812"/>
          </a:xfrm>
          <a:prstGeom prst="wedgeRectCallout">
            <a:avLst>
              <a:gd name="adj1" fmla="val -1042"/>
              <a:gd name="adj2" fmla="val -160713"/>
            </a:avLst>
          </a:prstGeom>
          <a:solidFill>
            <a:srgbClr val="BBE0E3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1515</a:t>
            </a:r>
            <a:endParaRPr lang="en-US" sz="1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3962400" y="4116388"/>
            <a:ext cx="1327432" cy="455612"/>
          </a:xfrm>
          <a:prstGeom prst="wedgeRectCallout">
            <a:avLst>
              <a:gd name="adj1" fmla="val -52917"/>
              <a:gd name="adj2" fmla="val -114583"/>
            </a:avLst>
          </a:prstGeom>
          <a:solidFill>
            <a:srgbClr val="BBE0E3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1512</a:t>
            </a:r>
            <a:endParaRPr lang="en-US" sz="1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4343400" y="1905000"/>
            <a:ext cx="990600" cy="533400"/>
          </a:xfrm>
          <a:prstGeom prst="wedgeRectCallout">
            <a:avLst>
              <a:gd name="adj1" fmla="val 25801"/>
              <a:gd name="adj2" fmla="val -141667"/>
            </a:avLst>
          </a:prstGeom>
          <a:solidFill>
            <a:srgbClr val="BBE0E3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Cảo</a:t>
            </a:r>
            <a:endParaRPr lang="en-US" sz="1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1516</a:t>
            </a:r>
            <a:r>
              <a:rPr lang="en-US" sz="1400" b="1" dirty="0" smtClean="0">
                <a:solidFill>
                  <a:srgbClr val="000099"/>
                </a:solidFill>
                <a:latin typeface="VNI-Times" pitchFamily="2" charset="0"/>
              </a:rPr>
              <a:t>                          </a:t>
            </a:r>
            <a:endParaRPr lang="en-US" sz="1400" b="1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68623" name="Freeform 15"/>
          <p:cNvSpPr>
            <a:spLocks/>
          </p:cNvSpPr>
          <p:nvPr/>
        </p:nvSpPr>
        <p:spPr bwMode="auto">
          <a:xfrm rot="-7530769">
            <a:off x="4644231" y="1046957"/>
            <a:ext cx="366713" cy="520700"/>
          </a:xfrm>
          <a:custGeom>
            <a:avLst/>
            <a:gdLst>
              <a:gd name="T0" fmla="*/ 0 w 1248"/>
              <a:gd name="T1" fmla="*/ 347133 h 864"/>
              <a:gd name="T2" fmla="*/ 296191 w 1248"/>
              <a:gd name="T3" fmla="*/ 57856 h 864"/>
              <a:gd name="T4" fmla="*/ 253878 w 1248"/>
              <a:gd name="T5" fmla="*/ 28928 h 864"/>
              <a:gd name="T6" fmla="*/ 366713 w 1248"/>
              <a:gd name="T7" fmla="*/ 0 h 864"/>
              <a:gd name="T8" fmla="*/ 324400 w 1248"/>
              <a:gd name="T9" fmla="*/ 144639 h 864"/>
              <a:gd name="T10" fmla="*/ 310296 w 1248"/>
              <a:gd name="T11" fmla="*/ 86783 h 864"/>
              <a:gd name="T12" fmla="*/ 0 w 1248"/>
              <a:gd name="T13" fmla="*/ 520700 h 864"/>
              <a:gd name="T14" fmla="*/ 28209 w 1248"/>
              <a:gd name="T15" fmla="*/ 404989 h 864"/>
              <a:gd name="T16" fmla="*/ 0 w 1248"/>
              <a:gd name="T17" fmla="*/ 347133 h 8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48" h="864">
                <a:moveTo>
                  <a:pt x="0" y="576"/>
                </a:moveTo>
                <a:lnTo>
                  <a:pt x="1008" y="96"/>
                </a:lnTo>
                <a:lnTo>
                  <a:pt x="864" y="48"/>
                </a:lnTo>
                <a:lnTo>
                  <a:pt x="1248" y="0"/>
                </a:lnTo>
                <a:lnTo>
                  <a:pt x="1104" y="240"/>
                </a:lnTo>
                <a:lnTo>
                  <a:pt x="1056" y="144"/>
                </a:lnTo>
                <a:lnTo>
                  <a:pt x="0" y="864"/>
                </a:lnTo>
                <a:lnTo>
                  <a:pt x="96" y="672"/>
                </a:lnTo>
                <a:lnTo>
                  <a:pt x="0" y="576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80404"/>
              </a:gs>
            </a:gsLst>
            <a:lin ang="0" scaled="1"/>
          </a:gradFill>
          <a:ln w="127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5" name="Freeform 17"/>
          <p:cNvSpPr>
            <a:spLocks/>
          </p:cNvSpPr>
          <p:nvPr/>
        </p:nvSpPr>
        <p:spPr bwMode="auto">
          <a:xfrm rot="-10600412">
            <a:off x="4038600" y="1219200"/>
            <a:ext cx="381000" cy="342900"/>
          </a:xfrm>
          <a:custGeom>
            <a:avLst/>
            <a:gdLst>
              <a:gd name="T0" fmla="*/ 0 w 1248"/>
              <a:gd name="T1" fmla="*/ 228600 h 864"/>
              <a:gd name="T2" fmla="*/ 307731 w 1248"/>
              <a:gd name="T3" fmla="*/ 38100 h 864"/>
              <a:gd name="T4" fmla="*/ 263769 w 1248"/>
              <a:gd name="T5" fmla="*/ 19050 h 864"/>
              <a:gd name="T6" fmla="*/ 381000 w 1248"/>
              <a:gd name="T7" fmla="*/ 0 h 864"/>
              <a:gd name="T8" fmla="*/ 337038 w 1248"/>
              <a:gd name="T9" fmla="*/ 95250 h 864"/>
              <a:gd name="T10" fmla="*/ 322385 w 1248"/>
              <a:gd name="T11" fmla="*/ 57150 h 864"/>
              <a:gd name="T12" fmla="*/ 0 w 1248"/>
              <a:gd name="T13" fmla="*/ 342900 h 864"/>
              <a:gd name="T14" fmla="*/ 29308 w 1248"/>
              <a:gd name="T15" fmla="*/ 266700 h 864"/>
              <a:gd name="T16" fmla="*/ 0 w 1248"/>
              <a:gd name="T17" fmla="*/ 228600 h 8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48" h="864">
                <a:moveTo>
                  <a:pt x="0" y="576"/>
                </a:moveTo>
                <a:lnTo>
                  <a:pt x="1008" y="96"/>
                </a:lnTo>
                <a:lnTo>
                  <a:pt x="864" y="48"/>
                </a:lnTo>
                <a:lnTo>
                  <a:pt x="1248" y="0"/>
                </a:lnTo>
                <a:lnTo>
                  <a:pt x="1104" y="240"/>
                </a:lnTo>
                <a:lnTo>
                  <a:pt x="1056" y="144"/>
                </a:lnTo>
                <a:lnTo>
                  <a:pt x="0" y="864"/>
                </a:lnTo>
                <a:lnTo>
                  <a:pt x="96" y="672"/>
                </a:lnTo>
                <a:lnTo>
                  <a:pt x="0" y="576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80404"/>
              </a:gs>
            </a:gsLst>
            <a:lin ang="0" scaled="1"/>
          </a:gradFill>
          <a:ln w="127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 flipH="1">
            <a:off x="4038600" y="1735138"/>
            <a:ext cx="152400" cy="417512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 flipH="1">
            <a:off x="3733800" y="2286000"/>
            <a:ext cx="76200" cy="3810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20"/>
          <p:cNvSpPr>
            <a:spLocks noChangeShapeType="1"/>
          </p:cNvSpPr>
          <p:nvPr/>
        </p:nvSpPr>
        <p:spPr bwMode="auto">
          <a:xfrm>
            <a:off x="1828800" y="306388"/>
            <a:ext cx="0" cy="6246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Rectangle 21"/>
          <p:cNvSpPr>
            <a:spLocks noChangeArrowheads="1"/>
          </p:cNvSpPr>
          <p:nvPr/>
        </p:nvSpPr>
        <p:spPr bwMode="auto">
          <a:xfrm>
            <a:off x="457200" y="6448425"/>
            <a:ext cx="8229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Lược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trào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khởi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kỉ</a:t>
            </a:r>
            <a:r>
              <a:rPr lang="en-US" sz="2400" b="1" dirty="0">
                <a:latin typeface="Times New Roman" pitchFamily="18" charset="0"/>
              </a:rPr>
              <a:t> XVI</a:t>
            </a:r>
          </a:p>
        </p:txBody>
      </p:sp>
      <p:pic>
        <p:nvPicPr>
          <p:cNvPr id="10254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32" y="952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15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157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6" presetClass="entr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1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4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68613" grpId="0" animBg="1"/>
      <p:bldP spid="68614" grpId="0" animBg="1"/>
      <p:bldP spid="68615" grpId="0" animBg="1"/>
      <p:bldP spid="68623" grpId="0" animBg="1"/>
      <p:bldP spid="68625" grpId="0" animBg="1"/>
      <p:bldP spid="68626" grpId="0" animBg="1"/>
      <p:bldP spid="68626" grpId="1" animBg="1"/>
      <p:bldP spid="68626" grpId="2" animBg="1"/>
      <p:bldP spid="68627" grpId="0" animBg="1"/>
      <p:bldP spid="68627" grpId="1" animBg="1"/>
      <p:bldP spid="68627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19100" y="685368"/>
            <a:ext cx="8458200" cy="830997"/>
          </a:xfrm>
          <a:prstGeom prst="rect">
            <a:avLst/>
          </a:prstGeom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042525"/>
              </p:ext>
            </p:extLst>
          </p:nvPr>
        </p:nvGraphicFramePr>
        <p:xfrm>
          <a:off x="381000" y="3301643"/>
          <a:ext cx="8534399" cy="325155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48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5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0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6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khởi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lãnh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đạo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1515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 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1516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7" name="Straight Connector 36"/>
          <p:cNvCxnSpPr/>
          <p:nvPr/>
        </p:nvCxnSpPr>
        <p:spPr>
          <a:xfrm flipV="1">
            <a:off x="4191000" y="1516365"/>
            <a:ext cx="0" cy="16840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43199" y="1572975"/>
            <a:ext cx="2012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024" y="1973085"/>
            <a:ext cx="2606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963" y="2342632"/>
            <a:ext cx="2573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199" y="2773305"/>
            <a:ext cx="2573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1572975"/>
            <a:ext cx="2107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Tam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1942522"/>
            <a:ext cx="3140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6562" y="2312069"/>
            <a:ext cx="3726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3310" y="2763403"/>
            <a:ext cx="3740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7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0.13212 -4.81481E-6 C 0.19149 -4.81481E-6 0.26441 0.10301 0.26441 0.18704 L 0.26441 0.37408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55112E-17 L 0.0724 5.55112E-17 C 0.10487 5.55112E-17 0.14497 0.08819 0.14497 0.15995 L 0.14497 0.32014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12778 -3.33333E-6 C 0.18507 -3.33333E-6 0.25556 0.09676 0.25556 0.1757 L 0.25556 0.35139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06979 4.07407E-6 C 0.10104 4.07407E-6 0.13959 0.07986 0.13959 0.1449 L 0.13959 0.29004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12743 1.85185E-6 C 0.18455 1.85185E-6 0.25486 0.13704 0.25486 0.24838 L 0.25486 0.49676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3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07049 -4.81481E-6 C 0.10191 -4.81481E-6 0.14097 0.15301 0.14097 0.27755 L 0.14097 0.5551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13039 -4.81481E-6 C 0.18872 -4.81481E-6 0.26077 0.12848 0.26077 0.23311 L 0.26077 0.46644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8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0.06441 -3.7037E-6 C 0.09323 -3.7037E-6 0.12882 0.14723 0.12882 0.2669 L 0.12882 0.5338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1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  <p:bldP spid="3" grpId="0"/>
      <p:bldP spid="4" grpId="0"/>
      <p:bldP spid="5" grpId="0"/>
      <p:bldP spid="8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hoi nghia Tran Tu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0" y="2830056"/>
            <a:ext cx="5715000" cy="3867150"/>
          </a:xfrm>
          <a:prstGeom prst="rect">
            <a:avLst/>
          </a:prstGeom>
          <a:noFill/>
          <a:ln w="3810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" y="152400"/>
            <a:ext cx="8839200" cy="2677656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Tháng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11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năm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1511,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cuộc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khởi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nghĩa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do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Trần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Tuân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lãnh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đạo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đã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bùng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nổ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ở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Hưng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Hóa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lan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rộng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đến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địa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phương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như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Sơn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Tây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Vĩnh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Phúc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Phú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Thọ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Trần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Tuân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ông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cha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đều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đậu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Tiến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sĩ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làm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quan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cho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triều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Lê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. Nay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thấy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vua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chỉ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biết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ăn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chơi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không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lo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chính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sự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nên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mới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nổi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dậy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Cuộc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khởi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nghĩa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này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đã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làm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cho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cả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triều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đình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náo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loạn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Nghĩa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quân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đã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từng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tiến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về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vùng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Liêm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Hà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Nội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),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uy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hiếp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kinh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thành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Thăng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Long.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Sau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đó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bị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quân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đội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triều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đàn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áp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tan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rã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971800"/>
            <a:ext cx="7481887" cy="28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19099"/>
            <a:ext cx="6934200" cy="303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143000"/>
            <a:ext cx="38528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M_09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"/>
            <a:ext cx="396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53000" y="3213080"/>
            <a:ext cx="4038600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</a:rPr>
              <a:t>Khởi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Trần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Cảo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cuộc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khởi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nhất</a:t>
            </a:r>
            <a:r>
              <a:rPr lang="en-US" sz="2400" b="1" dirty="0">
                <a:latin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quân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trọc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đầu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chỏm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tóc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gọi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“</a:t>
            </a:r>
            <a:r>
              <a:rPr lang="en-US" sz="2400" b="1" dirty="0" err="1">
                <a:latin typeface="Times New Roman" pitchFamily="18" charset="0"/>
              </a:rPr>
              <a:t>quân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chỏm</a:t>
            </a:r>
            <a:r>
              <a:rPr lang="en-US" sz="2400" b="1" dirty="0" smtClean="0">
                <a:latin typeface="Times New Roman" pitchFamily="18" charset="0"/>
              </a:rPr>
              <a:t>”. </a:t>
            </a:r>
            <a:r>
              <a:rPr lang="en-US" sz="2400" b="1" dirty="0" err="1" smtClean="0">
                <a:latin typeface="Times New Roman" pitchFamily="18" charset="0"/>
              </a:rPr>
              <a:t>Nghĩa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quân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lần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tấn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Thăng</a:t>
            </a:r>
            <a:r>
              <a:rPr lang="en-US" sz="2400" b="1" dirty="0">
                <a:latin typeface="Times New Roman" pitchFamily="18" charset="0"/>
              </a:rPr>
              <a:t> Long,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lần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chiếm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vua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Lê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chạy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Hóa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</p:txBody>
      </p:sp>
      <p:pic>
        <p:nvPicPr>
          <p:cNvPr id="10" name="Content Placeholder 4" descr="khoi nghia Tran Ca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6482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50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02811"/>
            <a:ext cx="5410200" cy="6246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t="227"/>
          <a:stretch>
            <a:fillRect/>
          </a:stretch>
        </p:blipFill>
        <p:spPr bwMode="auto">
          <a:xfrm>
            <a:off x="1828800" y="76200"/>
            <a:ext cx="5410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23" name="Freeform 15"/>
          <p:cNvSpPr>
            <a:spLocks/>
          </p:cNvSpPr>
          <p:nvPr/>
        </p:nvSpPr>
        <p:spPr bwMode="auto">
          <a:xfrm rot="-7530769">
            <a:off x="4644231" y="1046957"/>
            <a:ext cx="366713" cy="520700"/>
          </a:xfrm>
          <a:custGeom>
            <a:avLst/>
            <a:gdLst>
              <a:gd name="T0" fmla="*/ 0 w 1248"/>
              <a:gd name="T1" fmla="*/ 347133 h 864"/>
              <a:gd name="T2" fmla="*/ 296191 w 1248"/>
              <a:gd name="T3" fmla="*/ 57856 h 864"/>
              <a:gd name="T4" fmla="*/ 253878 w 1248"/>
              <a:gd name="T5" fmla="*/ 28928 h 864"/>
              <a:gd name="T6" fmla="*/ 366713 w 1248"/>
              <a:gd name="T7" fmla="*/ 0 h 864"/>
              <a:gd name="T8" fmla="*/ 324400 w 1248"/>
              <a:gd name="T9" fmla="*/ 144639 h 864"/>
              <a:gd name="T10" fmla="*/ 310296 w 1248"/>
              <a:gd name="T11" fmla="*/ 86783 h 864"/>
              <a:gd name="T12" fmla="*/ 0 w 1248"/>
              <a:gd name="T13" fmla="*/ 520700 h 864"/>
              <a:gd name="T14" fmla="*/ 28209 w 1248"/>
              <a:gd name="T15" fmla="*/ 404989 h 864"/>
              <a:gd name="T16" fmla="*/ 0 w 1248"/>
              <a:gd name="T17" fmla="*/ 347133 h 8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48" h="864">
                <a:moveTo>
                  <a:pt x="0" y="576"/>
                </a:moveTo>
                <a:lnTo>
                  <a:pt x="1008" y="96"/>
                </a:lnTo>
                <a:lnTo>
                  <a:pt x="864" y="48"/>
                </a:lnTo>
                <a:lnTo>
                  <a:pt x="1248" y="0"/>
                </a:lnTo>
                <a:lnTo>
                  <a:pt x="1104" y="240"/>
                </a:lnTo>
                <a:lnTo>
                  <a:pt x="1056" y="144"/>
                </a:lnTo>
                <a:lnTo>
                  <a:pt x="0" y="864"/>
                </a:lnTo>
                <a:lnTo>
                  <a:pt x="96" y="672"/>
                </a:lnTo>
                <a:lnTo>
                  <a:pt x="0" y="576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80404"/>
              </a:gs>
            </a:gsLst>
            <a:lin ang="0" scaled="1"/>
          </a:gradFill>
          <a:ln w="127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5" name="Freeform 17"/>
          <p:cNvSpPr>
            <a:spLocks/>
          </p:cNvSpPr>
          <p:nvPr/>
        </p:nvSpPr>
        <p:spPr bwMode="auto">
          <a:xfrm rot="-10600412">
            <a:off x="4038600" y="1219200"/>
            <a:ext cx="381000" cy="342900"/>
          </a:xfrm>
          <a:custGeom>
            <a:avLst/>
            <a:gdLst>
              <a:gd name="T0" fmla="*/ 0 w 1248"/>
              <a:gd name="T1" fmla="*/ 228600 h 864"/>
              <a:gd name="T2" fmla="*/ 307731 w 1248"/>
              <a:gd name="T3" fmla="*/ 38100 h 864"/>
              <a:gd name="T4" fmla="*/ 263769 w 1248"/>
              <a:gd name="T5" fmla="*/ 19050 h 864"/>
              <a:gd name="T6" fmla="*/ 381000 w 1248"/>
              <a:gd name="T7" fmla="*/ 0 h 864"/>
              <a:gd name="T8" fmla="*/ 337038 w 1248"/>
              <a:gd name="T9" fmla="*/ 95250 h 864"/>
              <a:gd name="T10" fmla="*/ 322385 w 1248"/>
              <a:gd name="T11" fmla="*/ 57150 h 864"/>
              <a:gd name="T12" fmla="*/ 0 w 1248"/>
              <a:gd name="T13" fmla="*/ 342900 h 864"/>
              <a:gd name="T14" fmla="*/ 29308 w 1248"/>
              <a:gd name="T15" fmla="*/ 266700 h 864"/>
              <a:gd name="T16" fmla="*/ 0 w 1248"/>
              <a:gd name="T17" fmla="*/ 228600 h 8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48" h="864">
                <a:moveTo>
                  <a:pt x="0" y="576"/>
                </a:moveTo>
                <a:lnTo>
                  <a:pt x="1008" y="96"/>
                </a:lnTo>
                <a:lnTo>
                  <a:pt x="864" y="48"/>
                </a:lnTo>
                <a:lnTo>
                  <a:pt x="1248" y="0"/>
                </a:lnTo>
                <a:lnTo>
                  <a:pt x="1104" y="240"/>
                </a:lnTo>
                <a:lnTo>
                  <a:pt x="1056" y="144"/>
                </a:lnTo>
                <a:lnTo>
                  <a:pt x="0" y="864"/>
                </a:lnTo>
                <a:lnTo>
                  <a:pt x="96" y="672"/>
                </a:lnTo>
                <a:lnTo>
                  <a:pt x="0" y="576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80404"/>
              </a:gs>
            </a:gsLst>
            <a:lin ang="0" scaled="1"/>
          </a:gradFill>
          <a:ln w="127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 flipH="1">
            <a:off x="4038600" y="1735138"/>
            <a:ext cx="152400" cy="417512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 flipH="1">
            <a:off x="3733800" y="2286000"/>
            <a:ext cx="76200" cy="3810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20"/>
          <p:cNvSpPr>
            <a:spLocks noChangeShapeType="1"/>
          </p:cNvSpPr>
          <p:nvPr/>
        </p:nvSpPr>
        <p:spPr bwMode="auto">
          <a:xfrm>
            <a:off x="1828800" y="306388"/>
            <a:ext cx="0" cy="6246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Rectangle 21"/>
          <p:cNvSpPr>
            <a:spLocks noChangeArrowheads="1"/>
          </p:cNvSpPr>
          <p:nvPr/>
        </p:nvSpPr>
        <p:spPr bwMode="auto">
          <a:xfrm>
            <a:off x="457200" y="6448425"/>
            <a:ext cx="8229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Lược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trào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khởi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kỉ</a:t>
            </a:r>
            <a:r>
              <a:rPr lang="en-US" sz="2400" b="1" dirty="0">
                <a:latin typeface="Times New Roman" pitchFamily="18" charset="0"/>
              </a:rPr>
              <a:t> XVI</a:t>
            </a:r>
          </a:p>
        </p:txBody>
      </p:sp>
      <p:pic>
        <p:nvPicPr>
          <p:cNvPr id="10254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32" y="952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15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26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4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3" grpId="0" animBg="1"/>
      <p:bldP spid="68625" grpId="0" animBg="1"/>
      <p:bldP spid="68626" grpId="0" animBg="1"/>
      <p:bldP spid="68626" grpId="1" animBg="1"/>
      <p:bldP spid="68626" grpId="2" animBg="1"/>
      <p:bldP spid="68627" grpId="0" animBg="1"/>
      <p:bldP spid="68627" grpId="1" animBg="1"/>
      <p:bldP spid="68627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85800" y="457200"/>
            <a:ext cx="7467600" cy="2819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TK ?</a:t>
            </a: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4191000"/>
            <a:ext cx="6705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419600" y="3276600"/>
            <a:ext cx="381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45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5"/>
          <p:cNvSpPr>
            <a:spLocks noChangeShapeType="1"/>
          </p:cNvSpPr>
          <p:nvPr/>
        </p:nvSpPr>
        <p:spPr bwMode="auto">
          <a:xfrm flipH="1">
            <a:off x="4800600" y="570936"/>
            <a:ext cx="31070" cy="647131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4652" y="26414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.Kết quả - Ý nghĩa</a:t>
            </a:r>
            <a:endParaRPr lang="en-US" sz="2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Các cuộc khởi nghĩa lần lượt bị đàn áp và thất bại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11248" y="1756919"/>
            <a:ext cx="3863080" cy="830997"/>
          </a:xfrm>
          <a:prstGeom prst="rect">
            <a:avLst/>
          </a:prstGeom>
          <a:solidFill>
            <a:srgbClr val="FF9999"/>
          </a:solidFill>
        </p:spPr>
        <p:txBody>
          <a:bodyPr wrap="square">
            <a:spAutoFit/>
          </a:bodyPr>
          <a:lstStyle/>
          <a:p>
            <a:r>
              <a:rPr lang="pt-BR" b="1" i="1" dirty="0" smtClean="0">
                <a:solidFill>
                  <a:srgbClr val="0000CC"/>
                </a:solidFill>
              </a:rPr>
              <a:t> </a:t>
            </a:r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các cuộc khởi nghĩa nông dân TK XVI?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5985" y="2942902"/>
            <a:ext cx="424281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b="1" i="1" dirty="0" smtClean="0">
                <a:solidFill>
                  <a:srgbClr val="0000CC"/>
                </a:solidFill>
              </a:rPr>
              <a:t> </a:t>
            </a:r>
            <a:r>
              <a:rPr lang="pt-BR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cuộc khởi nghĩa có ý nghĩa lịch sử như thế nào?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398" y="380659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Góp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triều đình nhà Lê mau chóng sụp đổ.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572" y="1803086"/>
            <a:ext cx="375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</a:rPr>
              <a:t>Mâu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thuẫn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</a:rPr>
              <a:t> gay </a:t>
            </a:r>
            <a:r>
              <a:rPr lang="en-US" sz="2400" dirty="0" err="1">
                <a:latin typeface="Times New Roman" pitchFamily="18" charset="0"/>
              </a:rPr>
              <a:t>gắt</a:t>
            </a:r>
            <a:r>
              <a:rPr lang="en-US" b="1" dirty="0">
                <a:latin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7162" y="2172418"/>
            <a:ext cx="3281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Diễn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biến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vi-VN" sz="2400" dirty="0" smtClean="0">
                <a:latin typeface="Times New Roman" pitchFamily="18" charset="0"/>
              </a:rPr>
              <a:t>Lập bảng 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47162" y="109271"/>
            <a:ext cx="8206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Phong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trào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nghĩa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nông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kỉ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XVI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6372" y="562834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Nguyên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733" y="977006"/>
            <a:ext cx="4749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 sống nhân dân,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nhất là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 dân,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lâm vào cảnh khốn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>
            <a:extLst>
              <a:ext uri="{FF2B5EF4-FFF2-40B4-BE49-F238E27FC236}">
                <a16:creationId xmlns:a16="http://schemas.microsoft.com/office/drawing/2014/main" id="{40B46C56-57C3-4DD8-848F-8F12E21A3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2860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WordArt 23">
            <a:extLst>
              <a:ext uri="{FF2B5EF4-FFF2-40B4-BE49-F238E27FC236}">
                <a16:creationId xmlns:a16="http://schemas.microsoft.com/office/drawing/2014/main" id="{BECE3D29-4E1F-411A-9E5B-471C472A9D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800100"/>
            <a:ext cx="3265488" cy="533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HƯỚNG DẪN VỀ NHÀ</a:t>
            </a:r>
            <a:endParaRPr lang="en-US" sz="32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54E06AAF-17A2-44D7-A3AC-CFDBE807D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76400"/>
            <a:ext cx="5486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vi-VN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II. (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-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II.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14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495800"/>
            <a:ext cx="2270125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3227388"/>
            <a:ext cx="2479675" cy="203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20650"/>
            <a:ext cx="2133600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1143000"/>
            <a:ext cx="2398712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608" y="3429000"/>
            <a:ext cx="240921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257800"/>
            <a:ext cx="2082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53000"/>
            <a:ext cx="262522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27082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227388"/>
            <a:ext cx="2601912" cy="255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96887"/>
            <a:ext cx="286084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556" y="484188"/>
            <a:ext cx="3480044" cy="134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1219200"/>
            <a:ext cx="2566987" cy="24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1828800"/>
            <a:ext cx="18065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29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8454" y="228600"/>
            <a:ext cx="541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81000" y="751820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Triều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đình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Lê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H="1">
            <a:off x="5121049" y="838200"/>
            <a:ext cx="3048" cy="620405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610273" y="1685621"/>
            <a:ext cx="3200399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thế kỉ XVI </a:t>
            </a:r>
            <a:r>
              <a:rPr lang="de-DE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de-DE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Lê ra sao?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06" y="1289788"/>
            <a:ext cx="5340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Từ đầu TK XVI, nhà Lê bắt đầu suy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0"/>
            <a:ext cx="320833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438275"/>
            <a:ext cx="386397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7" y="2435687"/>
            <a:ext cx="4294187" cy="11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003550"/>
            <a:ext cx="4411662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043238"/>
            <a:ext cx="3873500" cy="24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3071813"/>
            <a:ext cx="3482975" cy="37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3071814"/>
            <a:ext cx="4411663" cy="302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636588"/>
            <a:ext cx="4411663" cy="2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3003550"/>
            <a:ext cx="4822825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2347913"/>
            <a:ext cx="4735513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1981200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60525" y="16945"/>
            <a:ext cx="20955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(1522- 1527): 5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134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541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52400" y="645688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Triều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đình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Lê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H="1">
            <a:off x="5181600" y="1017452"/>
            <a:ext cx="3048" cy="576434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47968" y="2343433"/>
            <a:ext cx="3680791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de-DE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nào dẫn đến việc nhà Lê suy thoái ?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257" y="2158766"/>
            <a:ext cx="49209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Vua, quan ăn chơi xa xỉ, xây dựng cung điện, lâu đài tốn kém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206" y="1289788"/>
            <a:ext cx="5340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Từ đầu TK XVI, nhà Lê bắt đầu suy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4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0" y="152400"/>
            <a:ext cx="4495800" cy="63976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XÂY DỰNG LÂU ĐÀI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599"/>
            <a:ext cx="4419600" cy="498625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914400" y="6096000"/>
            <a:ext cx="7620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do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1512.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599"/>
            <a:ext cx="4267200" cy="498625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189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5"/>
          <p:cNvSpPr>
            <a:spLocks noChangeShapeType="1"/>
          </p:cNvSpPr>
          <p:nvPr/>
        </p:nvSpPr>
        <p:spPr bwMode="auto">
          <a:xfrm flipH="1">
            <a:off x="5121049" y="457200"/>
            <a:ext cx="3048" cy="658505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10201" y="1600200"/>
            <a:ext cx="3581399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de-DE" b="1" i="1" dirty="0" smtClean="0">
                <a:solidFill>
                  <a:srgbClr val="0000CC"/>
                </a:solidFill>
              </a:rPr>
              <a:t> </a:t>
            </a:r>
            <a:r>
              <a:rPr lang="de-DE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bộ triều đình phân hoá </a:t>
            </a:r>
            <a:r>
              <a:rPr lang="vi-VN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thế nào </a:t>
            </a:r>
            <a:r>
              <a:rPr lang="de-DE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989763"/>
            <a:ext cx="4831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Nội bộ triều Lê “chia bè kéo cánh”, tranh giành quyền lực.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541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52400" y="645688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Triều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đình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Lê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206" y="1289788"/>
            <a:ext cx="5340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Từ đầu TK XVI, nhà Lê bắt đầu suy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" y="2120785"/>
            <a:ext cx="4905533" cy="1238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Vua, quan ăn chơi xa xỉ, xây dựng cung điện, lâu đài tốn kém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6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05200" cy="3276600"/>
          </a:xfrm>
          <a:ln w="38100">
            <a:solidFill>
              <a:srgbClr val="C0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685800" y="3505200"/>
            <a:ext cx="2647328" cy="830997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VUA LÊ UY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</a:p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304800"/>
            <a:ext cx="4953000" cy="612475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Vua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Lê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Uy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Mục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ở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ngôi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năm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1505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đến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năm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1509,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đêm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cũng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cùng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cung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phi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vui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đùa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uống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rượu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quá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độ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khi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rượu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say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giết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cung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phi…</a:t>
            </a:r>
          </a:p>
          <a:p>
            <a:pPr algn="just"/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Sách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Đại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Việt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sử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kí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toàn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thư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cũng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đã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thẳng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thắn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viết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về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sự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thất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đức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Lê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Uy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Mục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như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sau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: “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Vua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nghiện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rượu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rất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hiếu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sát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lại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thích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ra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oai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tàn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hại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tông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thất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mặc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họ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ngoại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hoành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hành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làm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trăm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họ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oán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giận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bấy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giờ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gọi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Vua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quỷ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”</a:t>
            </a:r>
            <a:endParaRPr lang="en-US" sz="28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1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SAM_09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4267200" cy="4191000"/>
          </a:xfrm>
          <a:prstGeom prst="rect">
            <a:avLst/>
          </a:prstGeom>
          <a:noFill/>
          <a:ln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19600" y="149959"/>
            <a:ext cx="4648200" cy="655564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Dưới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triều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Lê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Tương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Dực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mọi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quyền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hành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nằm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tay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Trịnh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Duy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Sản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phe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phái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đánh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giết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nhau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liên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miên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suốt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10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năm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Lê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Tương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Dực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cũng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tỏ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ra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hung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ác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không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kém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Lê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Uy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Mục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Bấy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giờ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nạn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đói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trầm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trọng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đang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lan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tràn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nhiều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nơi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Tương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Dực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vẫn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huy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động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dân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phu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xây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dựng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nhiều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cung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điện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tốn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kém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phá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phá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lại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nhiều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lần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Quân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lính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dân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phu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khổ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sở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vì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lao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dịch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bệnh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tật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chết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rất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nhiều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28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9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1821</TotalTime>
  <Words>1229</Words>
  <Application>Microsoft Office PowerPoint</Application>
  <PresentationFormat>On-screen Show (4:3)</PresentationFormat>
  <Paragraphs>105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Windows User</cp:lastModifiedBy>
  <cp:revision>261</cp:revision>
  <dcterms:created xsi:type="dcterms:W3CDTF">2018-01-12T13:45:50Z</dcterms:created>
  <dcterms:modified xsi:type="dcterms:W3CDTF">2021-02-20T15:39:30Z</dcterms:modified>
</cp:coreProperties>
</file>